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257" r:id="rId2"/>
    <p:sldId id="381" r:id="rId3"/>
    <p:sldId id="319" r:id="rId4"/>
    <p:sldId id="382" r:id="rId5"/>
    <p:sldId id="369" r:id="rId6"/>
    <p:sldId id="378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EFCBFC0-D0DB-41C9-91D2-8DD5256EB4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4F36F-F80C-483C-BCD0-1679ADD776A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3124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F965D-B667-49E0-B5E0-3DCB999E6FDE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BA297-E6F0-4C53-A1B9-58D03A4915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9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5FF7A18-D031-4330-9007-F6EC852CB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BA297-E6F0-4C53-A1B9-58D03A49156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05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B58EB7E-3340-44EE-BA82-AA45F8549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BA297-E6F0-4C53-A1B9-58D03A49156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01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076648F-AFE4-4BAD-AD59-4B771992B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BA297-E6F0-4C53-A1B9-58D03A49156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28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033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99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37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3EAD494-DF86-47A2-865A-B06D9FD0F6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679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C3EAD494-DF86-47A2-865A-B06D9FD0F6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629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119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33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182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64C6A0D-E023-429A-A739-7FC2E128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4911" y="6490053"/>
            <a:ext cx="683339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C3EAD494-DF86-47A2-865A-B06D9FD0F6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614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777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標題及物件">
    <p:bg>
      <p:bgPr>
        <a:blipFill dpi="0" rotWithShape="1">
          <a:blip r:embed="rId2" cstate="hq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90" y="6355683"/>
            <a:ext cx="2517866" cy="365792"/>
          </a:xfrm>
          <a:prstGeom prst="rect">
            <a:avLst/>
          </a:prstGeom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43591" y="6412809"/>
            <a:ext cx="683339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2A2E16A-36CB-4809-ADF8-48701628DE7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0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097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76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29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88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05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21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3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20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EAD494-DF86-47A2-865A-B06D9FD0F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8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1" r:id="rId17"/>
    <p:sldLayoutId id="2147483660" r:id="rId18"/>
    <p:sldLayoutId id="2147483682" r:id="rId19"/>
    <p:sldLayoutId id="2147483683" r:id="rId2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838200" y="808117"/>
            <a:ext cx="10515600" cy="4351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活動中心新建工程</a:t>
            </a:r>
            <a:endParaRPr lang="en-US" altLang="zh-TW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施工說明</a:t>
            </a:r>
          </a:p>
          <a:p>
            <a:pPr marL="0" indent="0">
              <a:buNone/>
            </a:pPr>
            <a:r>
              <a:rPr lang="zh-TW" altLang="en-US" dirty="0"/>
              <a:t>		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0C558A1-1CB1-439C-B912-413828CF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6005" y="6412808"/>
            <a:ext cx="683339" cy="365125"/>
          </a:xfrm>
        </p:spPr>
        <p:txBody>
          <a:bodyPr/>
          <a:lstStyle/>
          <a:p>
            <a:fld id="{F2A2E16A-36CB-4809-ADF8-48701628DE7F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AC497F82-2159-4FFB-A8A5-CFA5C198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528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1632000" y="950841"/>
            <a:ext cx="8928000" cy="3612408"/>
            <a:chOff x="281886" y="2464088"/>
            <a:chExt cx="8743098" cy="353759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C92650D5-4B8B-84F8-DF05-DAF6C1569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886" y="2464088"/>
              <a:ext cx="8743098" cy="3537595"/>
            </a:xfrm>
            <a:prstGeom prst="rect">
              <a:avLst/>
            </a:prstGeom>
          </p:spPr>
        </p:pic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D13852A0-5DEA-EC57-0FDE-3AFB152B7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805" y="2846094"/>
              <a:ext cx="4608537" cy="2084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6462" tIns="0" rIns="66462" bIns="0"/>
            <a:lstStyle>
              <a:lvl1pPr marL="228600" indent="-228600" defTabSz="957263" eaLnBrk="0" hangingPunct="0">
                <a:defRPr kumimoji="1" sz="19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957263" eaLnBrk="0" hangingPunct="0">
                <a:defRPr kumimoji="1" sz="19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957263" eaLnBrk="0" hangingPunct="0">
                <a:defRPr kumimoji="1" sz="19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957263" eaLnBrk="0" hangingPunct="0">
                <a:defRPr kumimoji="1" sz="19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957263" eaLnBrk="0" hangingPunct="0">
                <a:defRPr kumimoji="1" sz="19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fontAlgn="ctr" hangingPunct="1">
                <a:spcBef>
                  <a:spcPts val="1108"/>
                </a:spcBef>
                <a:defRPr/>
              </a:pPr>
              <a:r>
                <a:rPr kumimoji="0" lang="zh-TW" altLang="en-US" sz="1800" b="1" dirty="0">
                  <a:solidFill>
                    <a:srgbClr val="C00000"/>
                  </a:solidFill>
                  <a:latin typeface="+mn-ea"/>
                  <a:ea typeface="+mn-ea"/>
                </a:rPr>
                <a:t>■</a:t>
              </a:r>
              <a:r>
                <a:rPr lang="zh-TW" altLang="en-US" sz="1800" b="1" dirty="0">
                  <a:solidFill>
                    <a:srgbClr val="C00000"/>
                  </a:solidFill>
                  <a:latin typeface="+mn-ea"/>
                  <a:ea typeface="+mn-ea"/>
                </a:rPr>
                <a:t>構　　造 </a:t>
              </a:r>
              <a:r>
                <a:rPr lang="en-US" altLang="zh-TW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RC</a:t>
              </a:r>
              <a:r>
                <a:rPr lang="zh-TW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構造</a:t>
              </a:r>
              <a:r>
                <a:rPr lang="en-US" altLang="zh-TW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+</a:t>
              </a:r>
              <a:r>
                <a:rPr lang="zh-TW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鋼構造</a:t>
              </a:r>
              <a:r>
                <a:rPr lang="en-US" altLang="zh-TW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(B2F~6F)</a:t>
              </a:r>
            </a:p>
            <a:p>
              <a:pPr eaLnBrk="1" fontAlgn="ctr" hangingPunct="1">
                <a:spcBef>
                  <a:spcPts val="554"/>
                </a:spcBef>
                <a:defRPr/>
              </a:pPr>
              <a:r>
                <a:rPr kumimoji="0" lang="zh-TW" altLang="en-US" sz="1800" b="1" dirty="0">
                  <a:solidFill>
                    <a:srgbClr val="C00000"/>
                  </a:solidFill>
                  <a:latin typeface="+mn-ea"/>
                  <a:ea typeface="+mn-ea"/>
                </a:rPr>
                <a:t>■</a:t>
              </a:r>
              <a:r>
                <a:rPr lang="zh-TW" altLang="en-US" sz="1800" b="1" dirty="0">
                  <a:solidFill>
                    <a:srgbClr val="C00000"/>
                  </a:solidFill>
                  <a:latin typeface="+mn-ea"/>
                  <a:ea typeface="+mn-ea"/>
                </a:rPr>
                <a:t>開挖面積 </a:t>
              </a:r>
              <a:r>
                <a:rPr lang="en-US" altLang="zh-TW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7,197m²</a:t>
              </a:r>
              <a:r>
                <a:rPr lang="zh-TW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    </a:t>
              </a:r>
              <a:endPara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  <a:p>
              <a:pPr eaLnBrk="1" fontAlgn="ctr" hangingPunct="1">
                <a:spcBef>
                  <a:spcPts val="554"/>
                </a:spcBef>
                <a:defRPr/>
              </a:pPr>
              <a:r>
                <a:rPr kumimoji="0" lang="zh-TW" altLang="en-US" sz="1800" b="1" dirty="0">
                  <a:solidFill>
                    <a:srgbClr val="C00000"/>
                  </a:solidFill>
                  <a:latin typeface="+mn-ea"/>
                  <a:ea typeface="+mn-ea"/>
                </a:rPr>
                <a:t>■</a:t>
              </a:r>
              <a:r>
                <a:rPr lang="zh-TW" altLang="en-US" sz="1800" b="1" dirty="0">
                  <a:solidFill>
                    <a:srgbClr val="C00000"/>
                  </a:solidFill>
                  <a:latin typeface="+mn-ea"/>
                  <a:ea typeface="+mn-ea"/>
                </a:rPr>
                <a:t>總樓地板面積 </a:t>
              </a:r>
              <a:r>
                <a:rPr lang="en-US" altLang="zh-TW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23,485m²</a:t>
              </a:r>
            </a:p>
            <a:p>
              <a:pPr eaLnBrk="1" fontAlgn="ctr" hangingPunct="1">
                <a:spcBef>
                  <a:spcPts val="554"/>
                </a:spcBef>
                <a:defRPr/>
              </a:pPr>
              <a:r>
                <a:rPr kumimoji="0" lang="zh-TW" altLang="en-US" sz="1800" b="1" dirty="0">
                  <a:solidFill>
                    <a:srgbClr val="C00000"/>
                  </a:solidFill>
                  <a:latin typeface="+mn-ea"/>
                  <a:ea typeface="+mn-ea"/>
                </a:rPr>
                <a:t>■</a:t>
              </a:r>
              <a:r>
                <a:rPr lang="zh-TW" altLang="en-US" sz="1800" b="1" dirty="0">
                  <a:solidFill>
                    <a:srgbClr val="C00000"/>
                  </a:solidFill>
                  <a:latin typeface="+mn-ea"/>
                  <a:ea typeface="+mn-ea"/>
                </a:rPr>
                <a:t>各層用途   </a:t>
              </a:r>
              <a:r>
                <a:rPr lang="en-US" altLang="zh-TW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B1-B2-</a:t>
              </a:r>
              <a:r>
                <a:rPr lang="zh-TW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防空避難室兼停車場</a:t>
              </a:r>
              <a:endPara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  <a:p>
              <a:pPr eaLnBrk="1" fontAlgn="ctr" hangingPunct="1">
                <a:defRPr/>
              </a:pPr>
              <a:r>
                <a:rPr lang="zh-TW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　　　　　　  </a:t>
              </a:r>
              <a:r>
                <a:rPr lang="en-US" altLang="zh-TW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1F-2F-</a:t>
              </a:r>
              <a:r>
                <a:rPr lang="zh-TW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幼兒園、游泳池</a:t>
              </a:r>
              <a:endPara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  <a:p>
              <a:pPr eaLnBrk="1" fontAlgn="ctr" hangingPunct="1">
                <a:defRPr/>
              </a:pPr>
              <a:r>
                <a:rPr lang="zh-TW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　　　　　　  </a:t>
              </a:r>
              <a:r>
                <a:rPr lang="en-US" altLang="zh-TW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3F-4F-</a:t>
              </a:r>
              <a:r>
                <a:rPr lang="zh-TW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演藝廳</a:t>
              </a:r>
              <a:endPara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  <a:p>
              <a:pPr eaLnBrk="1" fontAlgn="ctr" hangingPunct="1">
                <a:defRPr/>
              </a:pPr>
              <a:r>
                <a:rPr lang="zh-TW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　　　　　　  </a:t>
              </a:r>
              <a:r>
                <a:rPr lang="en-US" altLang="zh-TW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5F-6F-</a:t>
              </a:r>
              <a:r>
                <a:rPr lang="zh-TW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綜合球場、環場跑道</a:t>
              </a:r>
              <a:endPara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0" name="文字方塊 2">
              <a:extLst>
                <a:ext uri="{FF2B5EF4-FFF2-40B4-BE49-F238E27FC236}">
                  <a16:creationId xmlns:a16="http://schemas.microsoft.com/office/drawing/2014/main" id="{29E7F6C9-E19A-9F9F-0995-1AF2B373B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86" y="5622889"/>
              <a:ext cx="8077056" cy="199380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txBody>
            <a:bodyPr vert="horz"/>
            <a:lstStyle>
              <a:lvl1pPr marL="1588" defTabSz="1474788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1474788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1474788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1474788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1474788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ts val="1662"/>
                </a:lnSpc>
                <a:spcBef>
                  <a:spcPct val="0"/>
                </a:spcBef>
                <a:buNone/>
              </a:pPr>
              <a:endParaRPr lang="en-US" altLang="zh-TW" sz="1662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華康中黑體" pitchFamily="49" charset="-120"/>
              </a:endParaRPr>
            </a:p>
          </p:txBody>
        </p:sp>
        <p:sp>
          <p:nvSpPr>
            <p:cNvPr id="12" name="文字方塊 2">
              <a:extLst>
                <a:ext uri="{FF2B5EF4-FFF2-40B4-BE49-F238E27FC236}">
                  <a16:creationId xmlns:a16="http://schemas.microsoft.com/office/drawing/2014/main" id="{ABBCB74C-77FE-ABCB-C487-95EA9D79F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85" y="5074920"/>
              <a:ext cx="8077057" cy="557785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txBody>
            <a:bodyPr vert="horz" anchor="ctr"/>
            <a:lstStyle>
              <a:lvl1pPr marL="1588" defTabSz="1474788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1474788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1474788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1474788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1474788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ts val="1662"/>
                </a:lnSpc>
                <a:spcBef>
                  <a:spcPts val="554"/>
                </a:spcBef>
                <a:buNone/>
              </a:pPr>
              <a:r>
                <a:rPr lang="zh-TW" altLang="en-US" sz="1662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                   </a:t>
              </a:r>
              <a:endParaRPr lang="en-US" altLang="zh-TW" sz="1662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華康中黑體" pitchFamily="49" charset="-120"/>
              </a:endParaRPr>
            </a:p>
          </p:txBody>
        </p:sp>
        <p:sp>
          <p:nvSpPr>
            <p:cNvPr id="13" name="手繪多邊形: 圖案 3">
              <a:extLst>
                <a:ext uri="{FF2B5EF4-FFF2-40B4-BE49-F238E27FC236}">
                  <a16:creationId xmlns:a16="http://schemas.microsoft.com/office/drawing/2014/main" id="{872BFEF2-C76C-0533-1A55-13C497E9E818}"/>
                </a:ext>
              </a:extLst>
            </p:cNvPr>
            <p:cNvSpPr/>
            <p:nvPr/>
          </p:nvSpPr>
          <p:spPr>
            <a:xfrm>
              <a:off x="6855656" y="4554415"/>
              <a:ext cx="1650609" cy="529883"/>
            </a:xfrm>
            <a:custGeom>
              <a:avLst/>
              <a:gdLst>
                <a:gd name="connsiteX0" fmla="*/ 162560 w 1788160"/>
                <a:gd name="connsiteY0" fmla="*/ 558800 h 558800"/>
                <a:gd name="connsiteX1" fmla="*/ 162560 w 1788160"/>
                <a:gd name="connsiteY1" fmla="*/ 289560 h 558800"/>
                <a:gd name="connsiteX2" fmla="*/ 0 w 1788160"/>
                <a:gd name="connsiteY2" fmla="*/ 289560 h 558800"/>
                <a:gd name="connsiteX3" fmla="*/ 0 w 1788160"/>
                <a:gd name="connsiteY3" fmla="*/ 0 h 558800"/>
                <a:gd name="connsiteX4" fmla="*/ 1788160 w 1788160"/>
                <a:gd name="connsiteY4" fmla="*/ 0 h 558800"/>
                <a:gd name="connsiteX5" fmla="*/ 1788160 w 1788160"/>
                <a:gd name="connsiteY5" fmla="*/ 558800 h 558800"/>
                <a:gd name="connsiteX6" fmla="*/ 162560 w 1788160"/>
                <a:gd name="connsiteY6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8160" h="558800">
                  <a:moveTo>
                    <a:pt x="162560" y="558800"/>
                  </a:moveTo>
                  <a:lnTo>
                    <a:pt x="162560" y="289560"/>
                  </a:lnTo>
                  <a:lnTo>
                    <a:pt x="0" y="289560"/>
                  </a:lnTo>
                  <a:lnTo>
                    <a:pt x="0" y="0"/>
                  </a:lnTo>
                  <a:lnTo>
                    <a:pt x="1788160" y="0"/>
                  </a:lnTo>
                  <a:lnTo>
                    <a:pt x="1788160" y="558800"/>
                  </a:lnTo>
                  <a:lnTo>
                    <a:pt x="162560" y="558800"/>
                  </a:lnTo>
                  <a:close/>
                </a:path>
              </a:pathLst>
            </a:custGeom>
            <a:solidFill>
              <a:srgbClr val="000000">
                <a:alpha val="50196"/>
              </a:srgbClr>
            </a:solidFill>
            <a:ln>
              <a:noFill/>
            </a:ln>
          </p:spPr>
          <p:txBody>
            <a:bodyPr vert="horz" anchor="ctr"/>
            <a:lstStyle/>
            <a:p>
              <a:pPr marL="1466" algn="ctr" defTabSz="1361377">
                <a:lnSpc>
                  <a:spcPts val="1662"/>
                </a:lnSpc>
              </a:pPr>
              <a:endParaRPr lang="zh-TW" altLang="en-US" sz="2215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28B2454-B550-2925-C60D-6753761859CA}"/>
                </a:ext>
              </a:extLst>
            </p:cNvPr>
            <p:cNvSpPr txBox="1"/>
            <p:nvPr/>
          </p:nvSpPr>
          <p:spPr>
            <a:xfrm>
              <a:off x="6992883" y="4673406"/>
              <a:ext cx="16506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25M</a:t>
              </a:r>
              <a:r>
                <a:rPr lang="zh-TW" altLang="en-US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溫水泳池</a:t>
              </a:r>
            </a:p>
          </p:txBody>
        </p:sp>
        <p:sp>
          <p:nvSpPr>
            <p:cNvPr id="15" name="手繪多邊形: 圖案 10">
              <a:extLst>
                <a:ext uri="{FF2B5EF4-FFF2-40B4-BE49-F238E27FC236}">
                  <a16:creationId xmlns:a16="http://schemas.microsoft.com/office/drawing/2014/main" id="{40AF4A9B-F95C-7267-85EB-13208133EE92}"/>
                </a:ext>
              </a:extLst>
            </p:cNvPr>
            <p:cNvSpPr/>
            <p:nvPr/>
          </p:nvSpPr>
          <p:spPr>
            <a:xfrm>
              <a:off x="6644640" y="4003431"/>
              <a:ext cx="1866314" cy="560363"/>
            </a:xfrm>
            <a:custGeom>
              <a:avLst/>
              <a:gdLst>
                <a:gd name="connsiteX0" fmla="*/ 0 w 2021840"/>
                <a:gd name="connsiteY0" fmla="*/ 607060 h 607060"/>
                <a:gd name="connsiteX1" fmla="*/ 0 w 2021840"/>
                <a:gd name="connsiteY1" fmla="*/ 0 h 607060"/>
                <a:gd name="connsiteX2" fmla="*/ 2021840 w 2021840"/>
                <a:gd name="connsiteY2" fmla="*/ 0 h 607060"/>
                <a:gd name="connsiteX3" fmla="*/ 2021840 w 2021840"/>
                <a:gd name="connsiteY3" fmla="*/ 599440 h 607060"/>
                <a:gd name="connsiteX4" fmla="*/ 0 w 2021840"/>
                <a:gd name="connsiteY4" fmla="*/ 607060 h 6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840" h="607060">
                  <a:moveTo>
                    <a:pt x="0" y="607060"/>
                  </a:moveTo>
                  <a:lnTo>
                    <a:pt x="0" y="0"/>
                  </a:lnTo>
                  <a:lnTo>
                    <a:pt x="2021840" y="0"/>
                  </a:lnTo>
                  <a:lnTo>
                    <a:pt x="2021840" y="599440"/>
                  </a:lnTo>
                  <a:lnTo>
                    <a:pt x="0" y="607060"/>
                  </a:lnTo>
                  <a:close/>
                </a:path>
              </a:pathLst>
            </a:custGeom>
            <a:solidFill>
              <a:srgbClr val="000000">
                <a:alpha val="50196"/>
              </a:srgbClr>
            </a:solidFill>
            <a:ln>
              <a:noFill/>
            </a:ln>
          </p:spPr>
          <p:txBody>
            <a:bodyPr vert="horz" anchor="ctr"/>
            <a:lstStyle/>
            <a:p>
              <a:pPr marL="1466" algn="ctr" defTabSz="1361377">
                <a:lnSpc>
                  <a:spcPts val="1662"/>
                </a:lnSpc>
              </a:pPr>
              <a:endParaRPr lang="zh-TW" altLang="en-US" sz="2215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E1B8AD8B-FD5D-E7A9-6971-C038A6A7C301}"/>
                </a:ext>
              </a:extLst>
            </p:cNvPr>
            <p:cNvSpPr txBox="1"/>
            <p:nvPr/>
          </p:nvSpPr>
          <p:spPr>
            <a:xfrm>
              <a:off x="6682663" y="4192188"/>
              <a:ext cx="16506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309</a:t>
              </a:r>
              <a:r>
                <a:rPr lang="zh-TW" altLang="en-US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席演藝廳</a:t>
              </a:r>
            </a:p>
          </p:txBody>
        </p:sp>
        <p:sp>
          <p:nvSpPr>
            <p:cNvPr id="17" name="手繪多邊形: 圖案 13">
              <a:extLst>
                <a:ext uri="{FF2B5EF4-FFF2-40B4-BE49-F238E27FC236}">
                  <a16:creationId xmlns:a16="http://schemas.microsoft.com/office/drawing/2014/main" id="{00BDEC9C-187A-8F93-091C-EFD401D90ECB}"/>
                </a:ext>
              </a:extLst>
            </p:cNvPr>
            <p:cNvSpPr/>
            <p:nvPr/>
          </p:nvSpPr>
          <p:spPr>
            <a:xfrm>
              <a:off x="6398455" y="3295357"/>
              <a:ext cx="2110154" cy="682283"/>
            </a:xfrm>
            <a:custGeom>
              <a:avLst/>
              <a:gdLst>
                <a:gd name="connsiteX0" fmla="*/ 0 w 2286000"/>
                <a:gd name="connsiteY0" fmla="*/ 0 h 739140"/>
                <a:gd name="connsiteX1" fmla="*/ 0 w 2286000"/>
                <a:gd name="connsiteY1" fmla="*/ 121920 h 739140"/>
                <a:gd name="connsiteX2" fmla="*/ 63500 w 2286000"/>
                <a:gd name="connsiteY2" fmla="*/ 121920 h 739140"/>
                <a:gd name="connsiteX3" fmla="*/ 63500 w 2286000"/>
                <a:gd name="connsiteY3" fmla="*/ 426720 h 739140"/>
                <a:gd name="connsiteX4" fmla="*/ 233680 w 2286000"/>
                <a:gd name="connsiteY4" fmla="*/ 426720 h 739140"/>
                <a:gd name="connsiteX5" fmla="*/ 233680 w 2286000"/>
                <a:gd name="connsiteY5" fmla="*/ 739140 h 739140"/>
                <a:gd name="connsiteX6" fmla="*/ 2286000 w 2286000"/>
                <a:gd name="connsiteY6" fmla="*/ 739140 h 739140"/>
                <a:gd name="connsiteX7" fmla="*/ 2286000 w 2286000"/>
                <a:gd name="connsiteY7" fmla="*/ 7620 h 739140"/>
                <a:gd name="connsiteX8" fmla="*/ 0 w 2286000"/>
                <a:gd name="connsiteY8" fmla="*/ 0 h 73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0" h="739140">
                  <a:moveTo>
                    <a:pt x="0" y="0"/>
                  </a:moveTo>
                  <a:lnTo>
                    <a:pt x="0" y="121920"/>
                  </a:lnTo>
                  <a:lnTo>
                    <a:pt x="63500" y="121920"/>
                  </a:lnTo>
                  <a:lnTo>
                    <a:pt x="63500" y="426720"/>
                  </a:lnTo>
                  <a:lnTo>
                    <a:pt x="233680" y="426720"/>
                  </a:lnTo>
                  <a:lnTo>
                    <a:pt x="233680" y="739140"/>
                  </a:lnTo>
                  <a:lnTo>
                    <a:pt x="2286000" y="739140"/>
                  </a:lnTo>
                  <a:lnTo>
                    <a:pt x="2286000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0196"/>
              </a:srgbClr>
            </a:solidFill>
            <a:ln>
              <a:noFill/>
            </a:ln>
          </p:spPr>
          <p:txBody>
            <a:bodyPr vert="horz" anchor="ctr"/>
            <a:lstStyle/>
            <a:p>
              <a:pPr marL="1466" algn="ctr" defTabSz="1361377">
                <a:lnSpc>
                  <a:spcPts val="1662"/>
                </a:lnSpc>
              </a:pPr>
              <a:endParaRPr lang="zh-TW" altLang="en-US" sz="2215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629D3EF4-9189-D22C-F5CF-271EB2A42ACD}"/>
                </a:ext>
              </a:extLst>
            </p:cNvPr>
            <p:cNvSpPr txBox="1"/>
            <p:nvPr/>
          </p:nvSpPr>
          <p:spPr>
            <a:xfrm>
              <a:off x="6748135" y="3664417"/>
              <a:ext cx="1302481" cy="33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綜合球場</a:t>
              </a:r>
            </a:p>
          </p:txBody>
        </p:sp>
        <p:sp>
          <p:nvSpPr>
            <p:cNvPr id="19" name="手繪多邊形: 圖案 15">
              <a:extLst>
                <a:ext uri="{FF2B5EF4-FFF2-40B4-BE49-F238E27FC236}">
                  <a16:creationId xmlns:a16="http://schemas.microsoft.com/office/drawing/2014/main" id="{3CFEBDC4-5142-36AA-1E34-E2E799598142}"/>
                </a:ext>
              </a:extLst>
            </p:cNvPr>
            <p:cNvSpPr/>
            <p:nvPr/>
          </p:nvSpPr>
          <p:spPr>
            <a:xfrm>
              <a:off x="5897177" y="4562856"/>
              <a:ext cx="1119788" cy="512064"/>
            </a:xfrm>
            <a:custGeom>
              <a:avLst/>
              <a:gdLst>
                <a:gd name="connsiteX0" fmla="*/ 0 w 1213104"/>
                <a:gd name="connsiteY0" fmla="*/ 0 h 554736"/>
                <a:gd name="connsiteX1" fmla="*/ 0 w 1213104"/>
                <a:gd name="connsiteY1" fmla="*/ 554736 h 554736"/>
                <a:gd name="connsiteX2" fmla="*/ 1213104 w 1213104"/>
                <a:gd name="connsiteY2" fmla="*/ 554736 h 554736"/>
                <a:gd name="connsiteX3" fmla="*/ 1213104 w 1213104"/>
                <a:gd name="connsiteY3" fmla="*/ 280416 h 554736"/>
                <a:gd name="connsiteX4" fmla="*/ 1042416 w 1213104"/>
                <a:gd name="connsiteY4" fmla="*/ 280416 h 554736"/>
                <a:gd name="connsiteX5" fmla="*/ 1042416 w 1213104"/>
                <a:gd name="connsiteY5" fmla="*/ 0 h 554736"/>
                <a:gd name="connsiteX6" fmla="*/ 0 w 1213104"/>
                <a:gd name="connsiteY6" fmla="*/ 0 h 55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104" h="554736">
                  <a:moveTo>
                    <a:pt x="0" y="0"/>
                  </a:moveTo>
                  <a:lnTo>
                    <a:pt x="0" y="554736"/>
                  </a:lnTo>
                  <a:lnTo>
                    <a:pt x="1213104" y="554736"/>
                  </a:lnTo>
                  <a:lnTo>
                    <a:pt x="1213104" y="280416"/>
                  </a:lnTo>
                  <a:lnTo>
                    <a:pt x="1042416" y="280416"/>
                  </a:lnTo>
                  <a:lnTo>
                    <a:pt x="10424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0196"/>
              </a:srgbClr>
            </a:solidFill>
            <a:ln>
              <a:noFill/>
            </a:ln>
          </p:spPr>
          <p:txBody>
            <a:bodyPr vert="horz" anchor="ctr"/>
            <a:lstStyle/>
            <a:p>
              <a:pPr marL="1466" algn="ctr" defTabSz="1361377">
                <a:lnSpc>
                  <a:spcPts val="1662"/>
                </a:lnSpc>
              </a:pPr>
              <a:endParaRPr lang="zh-TW" altLang="en-US" sz="2215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70337D76-12C6-12FA-21E2-6FD3805C6F40}"/>
                </a:ext>
              </a:extLst>
            </p:cNvPr>
            <p:cNvSpPr txBox="1"/>
            <p:nvPr/>
          </p:nvSpPr>
          <p:spPr>
            <a:xfrm>
              <a:off x="5136458" y="4650455"/>
              <a:ext cx="16506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幼兒園</a:t>
              </a: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E047301-A4FF-96EE-CFDF-CB636A4D0B0C}"/>
                </a:ext>
              </a:extLst>
            </p:cNvPr>
            <p:cNvSpPr txBox="1"/>
            <p:nvPr/>
          </p:nvSpPr>
          <p:spPr>
            <a:xfrm>
              <a:off x="2193220" y="5251654"/>
              <a:ext cx="4741111" cy="331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地下室開挖深度</a:t>
              </a:r>
              <a:r>
                <a:rPr lang="zh-TW" altLang="zh-TW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10.8m(</a:t>
              </a:r>
              <a:r>
                <a:rPr lang="zh-TW" altLang="en-US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筏基</a:t>
              </a:r>
              <a:r>
                <a:rPr lang="en-US" altLang="zh-TW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2.6m)</a:t>
              </a:r>
              <a:endParaRPr lang="zh-TW" altLang="en-US" sz="1600" dirty="0"/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1252F73E-A54B-3041-B778-763E2D1A782D}"/>
              </a:ext>
            </a:extLst>
          </p:cNvPr>
          <p:cNvGrpSpPr>
            <a:grpSpLocks noChangeAspect="1"/>
          </p:cNvGrpSpPr>
          <p:nvPr/>
        </p:nvGrpSpPr>
        <p:grpSpPr>
          <a:xfrm>
            <a:off x="1629765" y="4579699"/>
            <a:ext cx="8928000" cy="2112734"/>
            <a:chOff x="3048161" y="4603105"/>
            <a:chExt cx="6743539" cy="1595801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9E21F1C7-C8D3-AA98-7D6F-AE62BEE6C08A}"/>
                </a:ext>
              </a:extLst>
            </p:cNvPr>
            <p:cNvGrpSpPr/>
            <p:nvPr/>
          </p:nvGrpSpPr>
          <p:grpSpPr>
            <a:xfrm>
              <a:off x="3048161" y="4603105"/>
              <a:ext cx="6743539" cy="1595801"/>
              <a:chOff x="346364" y="6217774"/>
              <a:chExt cx="13513894" cy="3121766"/>
            </a:xfrm>
          </p:grpSpPr>
          <p:pic>
            <p:nvPicPr>
              <p:cNvPr id="28" name="圖片 27">
                <a:extLst>
                  <a:ext uri="{FF2B5EF4-FFF2-40B4-BE49-F238E27FC236}">
                    <a16:creationId xmlns:a16="http://schemas.microsoft.com/office/drawing/2014/main" id="{519AE422-2527-6375-F0B3-713DA5BB3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364" y="6217774"/>
                <a:ext cx="4671257" cy="3121380"/>
              </a:xfrm>
              <a:prstGeom prst="rect">
                <a:avLst/>
              </a:prstGeom>
            </p:spPr>
          </p:pic>
          <p:pic>
            <p:nvPicPr>
              <p:cNvPr id="29" name="圖片 28">
                <a:extLst>
                  <a:ext uri="{FF2B5EF4-FFF2-40B4-BE49-F238E27FC236}">
                    <a16:creationId xmlns:a16="http://schemas.microsoft.com/office/drawing/2014/main" id="{FECD1485-7715-10EC-2300-C4764ED778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2837" y="6218161"/>
                <a:ext cx="4625737" cy="3121379"/>
              </a:xfrm>
              <a:prstGeom prst="rect">
                <a:avLst/>
              </a:prstGeom>
            </p:spPr>
          </p:pic>
          <p:pic>
            <p:nvPicPr>
              <p:cNvPr id="30" name="圖片 29">
                <a:extLst>
                  <a:ext uri="{FF2B5EF4-FFF2-40B4-BE49-F238E27FC236}">
                    <a16:creationId xmlns:a16="http://schemas.microsoft.com/office/drawing/2014/main" id="{45FB4ADC-5A81-BB5C-7259-456513378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4743" y="6218161"/>
                <a:ext cx="4165515" cy="3117195"/>
              </a:xfrm>
              <a:prstGeom prst="rect">
                <a:avLst/>
              </a:prstGeom>
            </p:spPr>
          </p:pic>
        </p:grp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52445924-77EB-C545-1B98-5735BFFC6598}"/>
                </a:ext>
              </a:extLst>
            </p:cNvPr>
            <p:cNvSpPr txBox="1"/>
            <p:nvPr/>
          </p:nvSpPr>
          <p:spPr>
            <a:xfrm>
              <a:off x="4070154" y="4613138"/>
              <a:ext cx="1306263" cy="27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28"/>
                </a:spcBef>
                <a:spcAft>
                  <a:spcPts val="18"/>
                </a:spcAft>
              </a:pPr>
              <a:r>
                <a:rPr lang="en-US" altLang="zh-TW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25M</a:t>
              </a:r>
              <a:r>
                <a:rPr lang="zh-TW" altLang="en-US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溫水游泳池</a:t>
              </a:r>
              <a:endParaRPr lang="en-US" altLang="zh-TW" sz="1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4D2BB794-03A4-FF14-7E57-865F3498E067}"/>
                </a:ext>
              </a:extLst>
            </p:cNvPr>
            <p:cNvSpPr txBox="1"/>
            <p:nvPr/>
          </p:nvSpPr>
          <p:spPr>
            <a:xfrm>
              <a:off x="6794152" y="4613138"/>
              <a:ext cx="958706" cy="27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28"/>
                </a:spcBef>
                <a:spcAft>
                  <a:spcPts val="18"/>
                </a:spcAft>
              </a:pPr>
              <a:r>
                <a:rPr lang="en-US" altLang="zh-TW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309</a:t>
              </a:r>
              <a:r>
                <a:rPr lang="zh-TW" altLang="en-US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席講堂</a:t>
              </a: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AF731F80-03BC-676B-F70F-328A3A971ED3}"/>
                </a:ext>
              </a:extLst>
            </p:cNvPr>
            <p:cNvSpPr txBox="1"/>
            <p:nvPr/>
          </p:nvSpPr>
          <p:spPr>
            <a:xfrm>
              <a:off x="8288859" y="4613138"/>
              <a:ext cx="1484968" cy="27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28"/>
                </a:spcBef>
                <a:spcAft>
                  <a:spcPts val="18"/>
                </a:spcAft>
              </a:pPr>
              <a:r>
                <a:rPr lang="zh-TW" altLang="en-US" sz="16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綜合球場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367109" y="140606"/>
            <a:ext cx="2396861" cy="720000"/>
            <a:chOff x="-3040933" y="2070000"/>
            <a:chExt cx="2396861" cy="720000"/>
          </a:xfrm>
        </p:grpSpPr>
        <p:sp>
          <p:nvSpPr>
            <p:cNvPr id="32" name="矩形 31"/>
            <p:cNvSpPr/>
            <p:nvPr/>
          </p:nvSpPr>
          <p:spPr>
            <a:xfrm>
              <a:off x="-3040933" y="2070000"/>
              <a:ext cx="1979983" cy="720000"/>
            </a:xfrm>
            <a:prstGeom prst="rect">
              <a:avLst/>
            </a:prstGeom>
            <a:solidFill>
              <a:srgbClr val="8AB8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200" b="1" dirty="0" smtClean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工程概況</a:t>
              </a:r>
              <a:endParaRPr lang="zh-TW" altLang="en-US" sz="3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5400000">
              <a:off x="-1213036" y="2221036"/>
              <a:ext cx="720000" cy="417928"/>
            </a:xfrm>
            <a:prstGeom prst="triangle">
              <a:avLst/>
            </a:prstGeom>
            <a:solidFill>
              <a:srgbClr val="8AB8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4145AE4-AEEA-4BBC-B8BE-BD0D9387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466947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21" t="1357" r="891" b="51381"/>
          <a:stretch/>
        </p:blipFill>
        <p:spPr>
          <a:xfrm>
            <a:off x="1075300" y="1090477"/>
            <a:ext cx="9499611" cy="507724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7" name="群組 6"/>
          <p:cNvGrpSpPr/>
          <p:nvPr/>
        </p:nvGrpSpPr>
        <p:grpSpPr>
          <a:xfrm>
            <a:off x="903970" y="233083"/>
            <a:ext cx="2396861" cy="720000"/>
            <a:chOff x="-3040933" y="2070000"/>
            <a:chExt cx="2396861" cy="720000"/>
          </a:xfrm>
        </p:grpSpPr>
        <p:sp>
          <p:nvSpPr>
            <p:cNvPr id="9" name="矩形 8"/>
            <p:cNvSpPr/>
            <p:nvPr/>
          </p:nvSpPr>
          <p:spPr>
            <a:xfrm>
              <a:off x="-3040933" y="2070000"/>
              <a:ext cx="1979983" cy="720000"/>
            </a:xfrm>
            <a:prstGeom prst="rect">
              <a:avLst/>
            </a:prstGeom>
            <a:solidFill>
              <a:srgbClr val="8AB8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200" b="1" dirty="0" smtClean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工區範圍</a:t>
              </a:r>
              <a:endParaRPr lang="zh-TW" altLang="en-US" sz="3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-1213036" y="2221036"/>
              <a:ext cx="720000" cy="417928"/>
            </a:xfrm>
            <a:prstGeom prst="triangle">
              <a:avLst/>
            </a:prstGeom>
            <a:solidFill>
              <a:srgbClr val="8AB8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59B052F-4164-424A-9DB3-F2F29BC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87922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61" y="0"/>
            <a:ext cx="7402679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359697" y="5301209"/>
            <a:ext cx="20313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活動中心本體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223793" y="3198168"/>
            <a:ext cx="172354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地下停車場</a:t>
            </a:r>
          </a:p>
        </p:txBody>
      </p:sp>
    </p:spTree>
    <p:extLst>
      <p:ext uri="{BB962C8B-B14F-4D97-AF65-F5344CB8AC3E}">
        <p14:creationId xmlns:p14="http://schemas.microsoft.com/office/powerpoint/2010/main" val="423894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1EE523E-BB6F-FD9A-E512-25D59EBF9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" b="3036"/>
          <a:stretch/>
        </p:blipFill>
        <p:spPr>
          <a:xfrm>
            <a:off x="2431072" y="965353"/>
            <a:ext cx="7329856" cy="591421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24000" y="565243"/>
            <a:ext cx="4068000" cy="40011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endParaRPr lang="zh-TW" altLang="en-US" sz="20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74867" y="5815703"/>
            <a:ext cx="3312409" cy="830997"/>
            <a:chOff x="-355477" y="5815703"/>
            <a:chExt cx="3312409" cy="830997"/>
          </a:xfrm>
        </p:grpSpPr>
        <p:sp>
          <p:nvSpPr>
            <p:cNvPr id="15" name="矩形 14"/>
            <p:cNvSpPr/>
            <p:nvPr/>
          </p:nvSpPr>
          <p:spPr>
            <a:xfrm>
              <a:off x="-355477" y="5815703"/>
              <a:ext cx="2218037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ln>
                    <a:solidFill>
                      <a:srgbClr val="92D050"/>
                    </a:solidFill>
                  </a:ln>
                  <a:solidFill>
                    <a:srgbClr val="FF0000"/>
                  </a:solidFill>
                  <a:latin typeface="+mn-ea"/>
                </a:rPr>
                <a:t>施工大門</a:t>
              </a:r>
              <a:endParaRPr lang="en-US" altLang="zh-TW" sz="2400" b="1" dirty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latin typeface="+mn-ea"/>
              </a:endParaRPr>
            </a:p>
            <a:p>
              <a:pPr algn="ctr"/>
              <a:r>
                <a:rPr lang="zh-TW" altLang="en-US" sz="2400" b="1" dirty="0" smtClean="0">
                  <a:ln>
                    <a:solidFill>
                      <a:srgbClr val="92D050"/>
                    </a:solidFill>
                  </a:ln>
                  <a:solidFill>
                    <a:srgbClr val="FF0000"/>
                  </a:solidFill>
                  <a:latin typeface="+mn-ea"/>
                </a:rPr>
                <a:t>擬改</a:t>
              </a:r>
              <a:r>
                <a:rPr lang="zh-TW" altLang="en-US" sz="2400" b="1" dirty="0">
                  <a:ln>
                    <a:solidFill>
                      <a:srgbClr val="92D050"/>
                    </a:solidFill>
                  </a:ln>
                  <a:solidFill>
                    <a:srgbClr val="FF0000"/>
                  </a:solidFill>
                  <a:latin typeface="+mn-ea"/>
                </a:rPr>
                <a:t>設於路口</a:t>
              </a:r>
            </a:p>
          </p:txBody>
        </p:sp>
        <p:cxnSp>
          <p:nvCxnSpPr>
            <p:cNvPr id="4" name="直線接點 3"/>
            <p:cNvCxnSpPr/>
            <p:nvPr/>
          </p:nvCxnSpPr>
          <p:spPr>
            <a:xfrm>
              <a:off x="2668932" y="5880802"/>
              <a:ext cx="288000" cy="4320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95F5A1F6-BDAC-45E1-B5B9-F71AD3DC7685}"/>
              </a:ext>
            </a:extLst>
          </p:cNvPr>
          <p:cNvCxnSpPr>
            <a:cxnSpLocks/>
          </p:cNvCxnSpPr>
          <p:nvPr/>
        </p:nvCxnSpPr>
        <p:spPr>
          <a:xfrm flipV="1">
            <a:off x="2822894" y="6096803"/>
            <a:ext cx="903285" cy="2159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718D691-DB26-451D-B43F-DEAEAE89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14" name="手繪多邊形: 圖案 13">
            <a:extLst>
              <a:ext uri="{FF2B5EF4-FFF2-40B4-BE49-F238E27FC236}">
                <a16:creationId xmlns:a16="http://schemas.microsoft.com/office/drawing/2014/main" id="{DBBD20D0-9B6A-4DCE-8578-1ADB4C225812}"/>
              </a:ext>
            </a:extLst>
          </p:cNvPr>
          <p:cNvSpPr/>
          <p:nvPr/>
        </p:nvSpPr>
        <p:spPr>
          <a:xfrm>
            <a:off x="3639127" y="6474691"/>
            <a:ext cx="637309" cy="415636"/>
          </a:xfrm>
          <a:custGeom>
            <a:avLst/>
            <a:gdLst>
              <a:gd name="connsiteX0" fmla="*/ 0 w 637309"/>
              <a:gd name="connsiteY0" fmla="*/ 0 h 415636"/>
              <a:gd name="connsiteX1" fmla="*/ 0 w 637309"/>
              <a:gd name="connsiteY1" fmla="*/ 415636 h 415636"/>
              <a:gd name="connsiteX2" fmla="*/ 637309 w 637309"/>
              <a:gd name="connsiteY2" fmla="*/ 415636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309" h="415636">
                <a:moveTo>
                  <a:pt x="0" y="0"/>
                </a:moveTo>
                <a:lnTo>
                  <a:pt x="0" y="415636"/>
                </a:lnTo>
                <a:lnTo>
                  <a:pt x="637309" y="415636"/>
                </a:lnTo>
              </a:path>
            </a:pathLst>
          </a:custGeom>
          <a:noFill/>
          <a:ln w="57150">
            <a:solidFill>
              <a:schemeClr val="accent2"/>
            </a:solidFill>
            <a:prstDash val="sysDash"/>
            <a:headEnd type="triangle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3A399BD-204A-41FC-A18C-FECDD3461B36}"/>
              </a:ext>
            </a:extLst>
          </p:cNvPr>
          <p:cNvSpPr txBox="1"/>
          <p:nvPr/>
        </p:nvSpPr>
        <p:spPr>
          <a:xfrm>
            <a:off x="4200959" y="658514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</a:rPr>
              <a:t>大型車進入車輛動線</a:t>
            </a:r>
          </a:p>
        </p:txBody>
      </p: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03C82844-C9A1-4CE3-846D-BEEDA74AAE77}"/>
              </a:ext>
            </a:extLst>
          </p:cNvPr>
          <p:cNvSpPr/>
          <p:nvPr/>
        </p:nvSpPr>
        <p:spPr>
          <a:xfrm rot="5400000">
            <a:off x="2265845" y="2364315"/>
            <a:ext cx="2651225" cy="415636"/>
          </a:xfrm>
          <a:custGeom>
            <a:avLst/>
            <a:gdLst>
              <a:gd name="connsiteX0" fmla="*/ 0 w 637309"/>
              <a:gd name="connsiteY0" fmla="*/ 0 h 415636"/>
              <a:gd name="connsiteX1" fmla="*/ 0 w 637309"/>
              <a:gd name="connsiteY1" fmla="*/ 415636 h 415636"/>
              <a:gd name="connsiteX2" fmla="*/ 637309 w 637309"/>
              <a:gd name="connsiteY2" fmla="*/ 415636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309" h="415636">
                <a:moveTo>
                  <a:pt x="0" y="0"/>
                </a:moveTo>
                <a:lnTo>
                  <a:pt x="0" y="415636"/>
                </a:lnTo>
                <a:lnTo>
                  <a:pt x="637309" y="415636"/>
                </a:lnTo>
              </a:path>
            </a:pathLst>
          </a:custGeom>
          <a:noFill/>
          <a:ln w="57150">
            <a:solidFill>
              <a:schemeClr val="accent2"/>
            </a:solidFill>
            <a:prstDash val="sysDash"/>
            <a:headEnd type="triangle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AEF7FFE-A810-46EF-A708-DD4976571090}"/>
              </a:ext>
            </a:extLst>
          </p:cNvPr>
          <p:cNvSpPr txBox="1"/>
          <p:nvPr/>
        </p:nvSpPr>
        <p:spPr>
          <a:xfrm>
            <a:off x="2921974" y="1550196"/>
            <a:ext cx="461665" cy="21698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</a:rPr>
              <a:t>大型車出口車輛動線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1367109" y="140606"/>
            <a:ext cx="6405291" cy="720000"/>
            <a:chOff x="-3040933" y="2070000"/>
            <a:chExt cx="2396861" cy="720000"/>
          </a:xfrm>
        </p:grpSpPr>
        <p:sp>
          <p:nvSpPr>
            <p:cNvPr id="22" name="矩形 21"/>
            <p:cNvSpPr/>
            <p:nvPr/>
          </p:nvSpPr>
          <p:spPr>
            <a:xfrm>
              <a:off x="-3040933" y="2070000"/>
              <a:ext cx="1979983" cy="720000"/>
            </a:xfrm>
            <a:prstGeom prst="rect">
              <a:avLst/>
            </a:prstGeom>
            <a:solidFill>
              <a:srgbClr val="8AB8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200" b="1" dirty="0" smtClean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工區範圍及大門</a:t>
              </a:r>
              <a:r>
                <a:rPr lang="zh-TW" altLang="en-US" sz="32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出入口設置</a:t>
              </a:r>
            </a:p>
          </p:txBody>
        </p:sp>
        <p:sp>
          <p:nvSpPr>
            <p:cNvPr id="23" name="等腰三角形 22"/>
            <p:cNvSpPr/>
            <p:nvPr/>
          </p:nvSpPr>
          <p:spPr>
            <a:xfrm rot="5400000">
              <a:off x="-1213036" y="2221036"/>
              <a:ext cx="720000" cy="417928"/>
            </a:xfrm>
            <a:prstGeom prst="triangle">
              <a:avLst/>
            </a:prstGeom>
            <a:solidFill>
              <a:srgbClr val="8AB8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8976591"/>
      </p:ext>
    </p:extLst>
  </p:cSld>
  <p:clrMapOvr>
    <a:masterClrMapping/>
  </p:clrMapOvr>
  <p:transition spd="slow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1524000" y="924339"/>
            <a:ext cx="9144000" cy="993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8498CD2A-5ABA-40B6-A577-72159ED58EC5}"/>
              </a:ext>
            </a:extLst>
          </p:cNvPr>
          <p:cNvGrpSpPr/>
          <p:nvPr/>
        </p:nvGrpSpPr>
        <p:grpSpPr>
          <a:xfrm>
            <a:off x="1124745" y="130878"/>
            <a:ext cx="2710152" cy="739663"/>
            <a:chOff x="-3283297" y="2060272"/>
            <a:chExt cx="2710152" cy="73966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F5BDC0-EADF-4B3E-ABD1-89AF61B1AE2D}"/>
                </a:ext>
              </a:extLst>
            </p:cNvPr>
            <p:cNvSpPr/>
            <p:nvPr/>
          </p:nvSpPr>
          <p:spPr>
            <a:xfrm>
              <a:off x="-3283297" y="2060272"/>
              <a:ext cx="2292224" cy="720000"/>
            </a:xfrm>
            <a:prstGeom prst="rect">
              <a:avLst/>
            </a:prstGeom>
            <a:solidFill>
              <a:srgbClr val="8AB8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600" b="1" dirty="0" smtClean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預計施工</a:t>
              </a:r>
              <a:r>
                <a:rPr lang="zh-TW" altLang="en-US" sz="26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進度</a:t>
              </a: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63B96506-DC8B-48DF-BE91-D5E447F1DC1C}"/>
                </a:ext>
              </a:extLst>
            </p:cNvPr>
            <p:cNvSpPr/>
            <p:nvPr/>
          </p:nvSpPr>
          <p:spPr>
            <a:xfrm rot="5400000">
              <a:off x="-1142109" y="2230971"/>
              <a:ext cx="720000" cy="417928"/>
            </a:xfrm>
            <a:prstGeom prst="triangle">
              <a:avLst/>
            </a:prstGeom>
            <a:solidFill>
              <a:srgbClr val="8AB8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374F927-DCF9-458F-B633-FCD676C6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D494-DF86-47A2-865A-B06D9FD0F6FE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82947" y="2315183"/>
            <a:ext cx="9491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月中旬設置甲種圍籬。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月下旬開工動土典禮。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日進行實質拆除。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/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工期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日曆天，預計於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116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月完工。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8110095"/>
      </p:ext>
    </p:extLst>
  </p:cSld>
  <p:clrMapOvr>
    <a:masterClrMapping/>
  </p:clrMapOvr>
  <p:transition spd="slow">
    <p:pull dir="ld"/>
  </p:transition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644</TotalTime>
  <Words>195</Words>
  <Application>Microsoft Office PowerPoint</Application>
  <PresentationFormat>寬螢幕</PresentationFormat>
  <Paragraphs>41</Paragraphs>
  <Slides>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Microsoft YaHei</vt:lpstr>
      <vt:lpstr>華康中黑體</vt:lpstr>
      <vt:lpstr>微軟正黑體</vt:lpstr>
      <vt:lpstr>新細明體</vt:lpstr>
      <vt:lpstr>標楷體</vt:lpstr>
      <vt:lpstr>Arial</vt:lpstr>
      <vt:lpstr>Calibri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shinghwa</cp:lastModifiedBy>
  <cp:revision>46</cp:revision>
  <cp:lastPrinted>2024-02-19T04:09:19Z</cp:lastPrinted>
  <dcterms:created xsi:type="dcterms:W3CDTF">2024-02-17T05:33:51Z</dcterms:created>
  <dcterms:modified xsi:type="dcterms:W3CDTF">2024-02-22T00:41:16Z</dcterms:modified>
</cp:coreProperties>
</file>